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9" r:id="rId1"/>
  </p:sldMasterIdLst>
  <p:notesMasterIdLst>
    <p:notesMasterId r:id="rId72"/>
  </p:notesMasterIdLst>
  <p:handoutMasterIdLst>
    <p:handoutMasterId r:id="rId73"/>
  </p:handoutMasterIdLst>
  <p:sldIdLst>
    <p:sldId id="257" r:id="rId2"/>
    <p:sldId id="316" r:id="rId3"/>
    <p:sldId id="261" r:id="rId4"/>
    <p:sldId id="263" r:id="rId5"/>
    <p:sldId id="328" r:id="rId6"/>
    <p:sldId id="317" r:id="rId7"/>
    <p:sldId id="264" r:id="rId8"/>
    <p:sldId id="265" r:id="rId9"/>
    <p:sldId id="266" r:id="rId10"/>
    <p:sldId id="267" r:id="rId11"/>
    <p:sldId id="268" r:id="rId12"/>
    <p:sldId id="269" r:id="rId13"/>
    <p:sldId id="337" r:id="rId14"/>
    <p:sldId id="320" r:id="rId15"/>
    <p:sldId id="321" r:id="rId16"/>
    <p:sldId id="322" r:id="rId17"/>
    <p:sldId id="318" r:id="rId18"/>
    <p:sldId id="270" r:id="rId19"/>
    <p:sldId id="271" r:id="rId20"/>
    <p:sldId id="272" r:id="rId21"/>
    <p:sldId id="319" r:id="rId22"/>
    <p:sldId id="273" r:id="rId23"/>
    <p:sldId id="274" r:id="rId24"/>
    <p:sldId id="325" r:id="rId25"/>
    <p:sldId id="324" r:id="rId26"/>
    <p:sldId id="323" r:id="rId27"/>
    <p:sldId id="279" r:id="rId28"/>
    <p:sldId id="326" r:id="rId29"/>
    <p:sldId id="280" r:id="rId30"/>
    <p:sldId id="282" r:id="rId31"/>
    <p:sldId id="283" r:id="rId32"/>
    <p:sldId id="284" r:id="rId33"/>
    <p:sldId id="281" r:id="rId34"/>
    <p:sldId id="285" r:id="rId35"/>
    <p:sldId id="329" r:id="rId36"/>
    <p:sldId id="330" r:id="rId37"/>
    <p:sldId id="331" r:id="rId38"/>
    <p:sldId id="286" r:id="rId39"/>
    <p:sldId id="287" r:id="rId40"/>
    <p:sldId id="332" r:id="rId41"/>
    <p:sldId id="288" r:id="rId42"/>
    <p:sldId id="289" r:id="rId43"/>
    <p:sldId id="290" r:id="rId44"/>
    <p:sldId id="291" r:id="rId45"/>
    <p:sldId id="333" r:id="rId46"/>
    <p:sldId id="292" r:id="rId47"/>
    <p:sldId id="293" r:id="rId48"/>
    <p:sldId id="294" r:id="rId49"/>
    <p:sldId id="295" r:id="rId50"/>
    <p:sldId id="296" r:id="rId51"/>
    <p:sldId id="338" r:id="rId52"/>
    <p:sldId id="334" r:id="rId53"/>
    <p:sldId id="297" r:id="rId54"/>
    <p:sldId id="298" r:id="rId55"/>
    <p:sldId id="335" r:id="rId56"/>
    <p:sldId id="299" r:id="rId57"/>
    <p:sldId id="300" r:id="rId58"/>
    <p:sldId id="301" r:id="rId59"/>
    <p:sldId id="336" r:id="rId60"/>
    <p:sldId id="302" r:id="rId61"/>
    <p:sldId id="303" r:id="rId62"/>
    <p:sldId id="304" r:id="rId63"/>
    <p:sldId id="305" r:id="rId64"/>
    <p:sldId id="306" r:id="rId65"/>
    <p:sldId id="307" r:id="rId66"/>
    <p:sldId id="308" r:id="rId67"/>
    <p:sldId id="312" r:id="rId68"/>
    <p:sldId id="313" r:id="rId69"/>
    <p:sldId id="314" r:id="rId70"/>
    <p:sldId id="315" r:id="rId7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55" autoAdjust="0"/>
    <p:restoredTop sz="86480" autoAdjust="0"/>
  </p:normalViewPr>
  <p:slideViewPr>
    <p:cSldViewPr>
      <p:cViewPr varScale="1">
        <p:scale>
          <a:sx n="86" d="100"/>
          <a:sy n="86" d="100"/>
        </p:scale>
        <p:origin x="112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1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32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image" Target="../media/image54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image" Target="../media/image79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4633A84-D730-4DB1-B585-7559B92CE5D8}" type="datetimeFigureOut">
              <a:rPr lang="en-US"/>
              <a:pPr>
                <a:defRPr/>
              </a:pPr>
              <a:t>7/2/18</a:t>
            </a:fld>
            <a:endParaRPr lang="en-US"/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C669EC8-97E7-4C24-A864-1853E75085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857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32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32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82C5A2EE-74B4-4329-B2EC-6DFE0575ED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556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C5A2EE-74B4-4329-B2EC-6DFE0575EDC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349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developer.android.com</a:t>
            </a:r>
            <a:r>
              <a:rPr lang="en-US" dirty="0"/>
              <a:t>/training/accessibility/accessible-</a:t>
            </a:r>
            <a:r>
              <a:rPr lang="en-US" dirty="0" err="1"/>
              <a:t>app.html</a:t>
            </a:r>
            <a:endParaRPr lang="en-US" dirty="0"/>
          </a:p>
          <a:p>
            <a:r>
              <a:rPr lang="en-US" dirty="0" err="1"/>
              <a:t>android:contentDescription</a:t>
            </a:r>
            <a:r>
              <a:rPr lang="en-US" baseline="0" dirty="0"/>
              <a:t> provides a description for users who can’t see the screen well. It can be used by a service like </a:t>
            </a:r>
            <a:r>
              <a:rPr lang="en-US" baseline="0" dirty="0" err="1"/>
              <a:t>TalkBack</a:t>
            </a:r>
            <a:r>
              <a:rPr lang="en-US" baseline="0" dirty="0"/>
              <a:t> that reads the screen.</a:t>
            </a:r>
          </a:p>
          <a:p>
            <a:r>
              <a:rPr lang="en-US" dirty="0"/>
              <a:t>https://</a:t>
            </a:r>
            <a:r>
              <a:rPr lang="en-US" dirty="0" err="1"/>
              <a:t>play.google.com</a:t>
            </a:r>
            <a:r>
              <a:rPr lang="en-US" dirty="0"/>
              <a:t>/store/apps/</a:t>
            </a:r>
            <a:r>
              <a:rPr lang="en-US" dirty="0" err="1"/>
              <a:t>details?id</a:t>
            </a:r>
            <a:r>
              <a:rPr lang="en-US" dirty="0"/>
              <a:t>=</a:t>
            </a:r>
            <a:r>
              <a:rPr lang="en-US" dirty="0" err="1"/>
              <a:t>com.google.android.marvin.talkback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C5A2EE-74B4-4329-B2EC-6DFE0575EDC9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3710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 difference between disabled, INVISIBLE</a:t>
            </a:r>
            <a:r>
              <a:rPr lang="en-US" baseline="0" dirty="0"/>
              <a:t> and GONE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C5A2EE-74B4-4329-B2EC-6DFE0575EDC9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05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Configuration changes are automatically handled</a:t>
            </a:r>
            <a:r>
              <a:rPr lang="en-US" baseline="0" dirty="0"/>
              <a:t> by the activity so that the web page isn’t re-loaded every time there is a configuration change.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C5A2EE-74B4-4329-B2EC-6DFE0575EDC9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828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</a:t>
            </a:r>
            <a:r>
              <a:rPr lang="en-US" baseline="0" dirty="0"/>
              <a:t> this is a </a:t>
            </a:r>
            <a:r>
              <a:rPr lang="en-US" baseline="0" dirty="0" err="1"/>
              <a:t>FrameLayout</a:t>
            </a:r>
            <a:r>
              <a:rPr lang="en-US" baseline="0" dirty="0"/>
              <a:t>, the progress bar will be loaded in a layer on top of the </a:t>
            </a:r>
            <a:r>
              <a:rPr lang="en-US" baseline="0" dirty="0" err="1"/>
              <a:t>WebView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C5A2EE-74B4-4329-B2EC-6DFE0575EDC9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236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following slide you will see that</a:t>
            </a:r>
            <a:r>
              <a:rPr lang="en-US" baseline="0" dirty="0"/>
              <a:t> the progress bar is only visible when the page is loading.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C5A2EE-74B4-4329-B2EC-6DFE0575EDC9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782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 that the progress bar is hidden when the page has loaded.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C5A2EE-74B4-4329-B2EC-6DFE0575EDC9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908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developer.android.com</a:t>
            </a:r>
            <a:r>
              <a:rPr lang="en-US" dirty="0"/>
              <a:t>/reference/android/widget/</a:t>
            </a:r>
            <a:r>
              <a:rPr lang="en-US" dirty="0" err="1"/>
              <a:t>LinearLayout.html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C5A2EE-74B4-4329-B2EC-6DFE0575EDC9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826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</a:t>
            </a:r>
            <a:r>
              <a:rPr lang="en-US" baseline="0" dirty="0"/>
              <a:t> the difference between layout_weight and weight</a:t>
            </a:r>
          </a:p>
          <a:p>
            <a:r>
              <a:rPr lang="en-US" dirty="0"/>
              <a:t>https://</a:t>
            </a:r>
            <a:r>
              <a:rPr lang="en-US" dirty="0" err="1"/>
              <a:t>developer.android.com</a:t>
            </a:r>
            <a:r>
              <a:rPr lang="en-US" dirty="0"/>
              <a:t>/reference/android/widget/</a:t>
            </a:r>
            <a:r>
              <a:rPr lang="en-US" dirty="0" err="1"/>
              <a:t>LinearLayout.LayoutParams.html#attr_android:layout_weight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C5A2EE-74B4-4329-B2EC-6DFE0575EDC9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106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See the next slide for the difference</a:t>
            </a:r>
            <a:r>
              <a:rPr lang="en-US" baseline="0" dirty="0"/>
              <a:t> between layout_gravity and gravity.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C5A2EE-74B4-4329-B2EC-6DFE0575EDC9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802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C5A2EE-74B4-4329-B2EC-6DFE0575EDC9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35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Spinner is</a:t>
            </a:r>
            <a:r>
              <a:rPr lang="en-US" baseline="0" dirty="0"/>
              <a:t> used to produce a drop-down list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C5A2EE-74B4-4329-B2EC-6DFE0575EDC9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67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C5A2EE-74B4-4329-B2EC-6DFE0575EDC9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047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this widget can be used both for</a:t>
            </a:r>
            <a:r>
              <a:rPr lang="en-US" baseline="0" dirty="0"/>
              <a:t> input and output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C5A2EE-74B4-4329-B2EC-6DFE0575EDC9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134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</a:t>
            </a:r>
            <a:r>
              <a:rPr lang="en-US" baseline="0" dirty="0"/>
              <a:t> you refer to the image in AXML or Java, you just refer to it by name and the correct density version will be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C5A2EE-74B4-4329-B2EC-6DFE0575EDC9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99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0"/>
            <a:ext cx="7772400" cy="553998"/>
          </a:xfrm>
        </p:spPr>
        <p:txBody>
          <a:bodyPr lIns="0" tIns="0" rIns="0" bIns="0" anchor="t" anchorCtr="0">
            <a:spAutoFit/>
          </a:bodyPr>
          <a:lstStyle>
            <a:lvl1pPr>
              <a:defRPr sz="3600" b="1" i="0" baseline="0">
                <a:solidFill>
                  <a:srgbClr val="0033CC"/>
                </a:solidFill>
              </a:defRPr>
            </a:lvl1pPr>
          </a:lstStyle>
          <a:p>
            <a:r>
              <a:rPr lang="en-US" dirty="0"/>
              <a:t>Chapter number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/>
              <a:t>Slide </a:t>
            </a:r>
            <a:fld id="{BF5C1183-B085-4070-A402-C03A3F977D3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87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700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10144-19AD-4D4E-902D-E18AF93089D3}" type="datetimeFigureOut">
              <a:rPr lang="en-US" smtClean="0"/>
              <a:t>7/2/18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FC329-A126-874D-96A4-420629286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781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7/2/18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840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 bwMode="auto">
          <a:xfrm>
            <a:off x="762000" y="6248400"/>
            <a:ext cx="1981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900">
                <a:latin typeface="Arial Narrow" pitchFamily="34" charset="0"/>
              </a:defRPr>
            </a:lvl1pPr>
          </a:lstStyle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 bwMode="auto">
          <a:xfrm>
            <a:off x="2895600" y="6248400"/>
            <a:ext cx="3352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Arial Narrow" pitchFamily="34" charset="0"/>
              </a:defRPr>
            </a:lvl1pPr>
          </a:lstStyle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900">
                <a:latin typeface="Arial Narrow" pitchFamily="34" charset="0"/>
              </a:defRPr>
            </a:lvl1pPr>
          </a:lstStyle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/>
              <a:t>Slide </a:t>
            </a:r>
            <a:fld id="{BF5C1183-B085-4070-A402-C03A3F977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72" r:id="rId3"/>
    <p:sldLayoutId id="2147483673" r:id="rId4"/>
  </p:sldLayoutIdLs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.docx"/><Relationship Id="rId7" Type="http://schemas.openxmlformats.org/officeDocument/2006/relationships/image" Target="../media/image1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package" Target="../embeddings/Microsoft_Word_Document5.docx"/><Relationship Id="rId5" Type="http://schemas.openxmlformats.org/officeDocument/2006/relationships/image" Target="../media/image16.png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8.png"/><Relationship Id="rId5" Type="http://schemas.openxmlformats.org/officeDocument/2006/relationships/image" Target="../media/image17.emf"/><Relationship Id="rId4" Type="http://schemas.openxmlformats.org/officeDocument/2006/relationships/package" Target="../embeddings/Microsoft_Word_Document6.docx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notesSlide" Target="../notesSlides/notesSlide4.xml"/><Relationship Id="rId7" Type="http://schemas.openxmlformats.org/officeDocument/2006/relationships/package" Target="../embeddings/Microsoft_Word_Document8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1.png"/><Relationship Id="rId5" Type="http://schemas.openxmlformats.org/officeDocument/2006/relationships/image" Target="../media/image19.emf"/><Relationship Id="rId4" Type="http://schemas.openxmlformats.org/officeDocument/2006/relationships/package" Target="../embeddings/Microsoft_Word_Document7.doc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widget/LinearLayout.html#attr_android:gravity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eveloper.android.com/reference/android/widget/LinearLayout.LayoutParams.html#attr_android:layout_gravity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3.png"/><Relationship Id="rId4" Type="http://schemas.openxmlformats.org/officeDocument/2006/relationships/image" Target="../media/image2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5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2.docx"/><Relationship Id="rId7" Type="http://schemas.openxmlformats.org/officeDocument/2006/relationships/image" Target="../media/image2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package" Target="../embeddings/Microsoft_Word_Document13.docx"/><Relationship Id="rId5" Type="http://schemas.openxmlformats.org/officeDocument/2006/relationships/image" Target="../media/image28.png"/><Relationship Id="rId4" Type="http://schemas.openxmlformats.org/officeDocument/2006/relationships/image" Target="../media/image2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4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2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5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30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6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32.png"/><Relationship Id="rId4" Type="http://schemas.openxmlformats.org/officeDocument/2006/relationships/image" Target="../media/image3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7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33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8.docx"/><Relationship Id="rId7" Type="http://schemas.openxmlformats.org/officeDocument/2006/relationships/image" Target="../media/image3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package" Target="../embeddings/Microsoft_Word_Document19.docx"/><Relationship Id="rId5" Type="http://schemas.openxmlformats.org/officeDocument/2006/relationships/image" Target="../media/image37.png"/><Relationship Id="rId4" Type="http://schemas.openxmlformats.org/officeDocument/2006/relationships/image" Target="../media/image3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0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3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42.png"/><Relationship Id="rId4" Type="http://schemas.openxmlformats.org/officeDocument/2006/relationships/image" Target="../media/image4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4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3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44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4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45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5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47.png"/><Relationship Id="rId4" Type="http://schemas.openxmlformats.org/officeDocument/2006/relationships/image" Target="../media/image46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6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48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7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49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8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5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9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5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emf"/><Relationship Id="rId5" Type="http://schemas.openxmlformats.org/officeDocument/2006/relationships/package" Target="../embeddings/Microsoft_Word_Document.docx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package" Target="../embeddings/Microsoft_Word_Document30.docx"/><Relationship Id="rId7" Type="http://schemas.openxmlformats.org/officeDocument/2006/relationships/image" Target="../media/image5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package" Target="../embeddings/Microsoft_Word_Document31.docx"/><Relationship Id="rId5" Type="http://schemas.openxmlformats.org/officeDocument/2006/relationships/image" Target="../media/image56.png"/><Relationship Id="rId4" Type="http://schemas.openxmlformats.org/officeDocument/2006/relationships/image" Target="../media/image54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58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3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59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4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60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63.png"/><Relationship Id="rId5" Type="http://schemas.openxmlformats.org/officeDocument/2006/relationships/image" Target="../media/image62.emf"/><Relationship Id="rId4" Type="http://schemas.openxmlformats.org/officeDocument/2006/relationships/package" Target="../embeddings/Microsoft_Word_Document35.docx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6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64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7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4" Type="http://schemas.openxmlformats.org/officeDocument/2006/relationships/image" Target="../media/image65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8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4" Type="http://schemas.openxmlformats.org/officeDocument/2006/relationships/image" Target="../media/image6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9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4" Type="http://schemas.openxmlformats.org/officeDocument/2006/relationships/image" Target="../media/image67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0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4" Type="http://schemas.openxmlformats.org/officeDocument/2006/relationships/image" Target="../media/image69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70.emf"/><Relationship Id="rId4" Type="http://schemas.openxmlformats.org/officeDocument/2006/relationships/package" Target="../embeddings/Microsoft_Word_Document41.docx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74.png"/><Relationship Id="rId4" Type="http://schemas.openxmlformats.org/officeDocument/2006/relationships/image" Target="../media/image73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3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4" Type="http://schemas.openxmlformats.org/officeDocument/2006/relationships/image" Target="../media/image75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5" Type="http://schemas.openxmlformats.org/officeDocument/2006/relationships/image" Target="../media/image76.emf"/><Relationship Id="rId4" Type="http://schemas.openxmlformats.org/officeDocument/2006/relationships/package" Target="../embeddings/Microsoft_Word_Document44.docx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5" Type="http://schemas.openxmlformats.org/officeDocument/2006/relationships/image" Target="../media/image78.emf"/><Relationship Id="rId4" Type="http://schemas.openxmlformats.org/officeDocument/2006/relationships/package" Target="../embeddings/Microsoft_Word_Document45.docx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package" Target="../embeddings/Microsoft_Word_Document46.docx"/><Relationship Id="rId7" Type="http://schemas.openxmlformats.org/officeDocument/2006/relationships/image" Target="../media/image8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6" Type="http://schemas.openxmlformats.org/officeDocument/2006/relationships/package" Target="../embeddings/Microsoft_Word_Document47.docx"/><Relationship Id="rId5" Type="http://schemas.openxmlformats.org/officeDocument/2006/relationships/image" Target="../media/image81.png"/><Relationship Id="rId4" Type="http://schemas.openxmlformats.org/officeDocument/2006/relationships/image" Target="../media/image79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5" Type="http://schemas.openxmlformats.org/officeDocument/2006/relationships/image" Target="../media/image83.emf"/><Relationship Id="rId4" Type="http://schemas.openxmlformats.org/officeDocument/2006/relationships/package" Target="../embeddings/Microsoft_Word_Document48.docx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9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5" Type="http://schemas.openxmlformats.org/officeDocument/2006/relationships/image" Target="../media/image85.png"/><Relationship Id="rId4" Type="http://schemas.openxmlformats.org/officeDocument/2006/relationships/image" Target="../media/image84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0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4" Type="http://schemas.openxmlformats.org/officeDocument/2006/relationships/image" Target="../media/image86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4" Type="http://schemas.openxmlformats.org/officeDocument/2006/relationships/image" Target="../media/image87.em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5" Type="http://schemas.openxmlformats.org/officeDocument/2006/relationships/image" Target="../media/image89.emf"/><Relationship Id="rId4" Type="http://schemas.openxmlformats.org/officeDocument/2006/relationships/package" Target="../embeddings/Microsoft_Word_Document52.docx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5" Type="http://schemas.openxmlformats.org/officeDocument/2006/relationships/image" Target="../media/image90.emf"/><Relationship Id="rId4" Type="http://schemas.openxmlformats.org/officeDocument/2006/relationships/package" Target="../embeddings/Microsoft_Word_Document53.docx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5" Type="http://schemas.openxmlformats.org/officeDocument/2006/relationships/image" Target="../media/image91.emf"/><Relationship Id="rId4" Type="http://schemas.openxmlformats.org/officeDocument/2006/relationships/package" Target="../embeddings/Microsoft_Word_Document54.docx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0.emf"/><Relationship Id="rId4" Type="http://schemas.openxmlformats.org/officeDocument/2006/relationships/package" Target="../embeddings/Microsoft_Word_Document1.docx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5" Type="http://schemas.openxmlformats.org/officeDocument/2006/relationships/image" Target="../media/image92.emf"/><Relationship Id="rId4" Type="http://schemas.openxmlformats.org/officeDocument/2006/relationships/package" Target="../embeddings/Microsoft_Word_Document55.doc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41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7772400" cy="2708434"/>
          </a:xfrm>
        </p:spPr>
        <p:txBody>
          <a:bodyPr/>
          <a:lstStyle/>
          <a:p>
            <a:r>
              <a:rPr lang="en-US" sz="8800" dirty="0">
                <a:solidFill>
                  <a:schemeClr val="tx1"/>
                </a:solidFill>
                <a:latin typeface="Calibri"/>
                <a:cs typeface="Calibri"/>
              </a:rPr>
              <a:t>Layouts and Widgets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791200" y="4267200"/>
            <a:ext cx="2438400" cy="9577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4400" b="1" dirty="0"/>
              <a:t>CIS 399</a:t>
            </a:r>
          </a:p>
        </p:txBody>
      </p:sp>
    </p:spTree>
    <p:extLst>
      <p:ext uri="{BB962C8B-B14F-4D97-AF65-F5344CB8AC3E}">
        <p14:creationId xmlns:p14="http://schemas.microsoft.com/office/powerpoint/2010/main" val="1278727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10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2813840"/>
              </p:ext>
            </p:extLst>
          </p:nvPr>
        </p:nvGraphicFramePr>
        <p:xfrm>
          <a:off x="914400" y="685800"/>
          <a:ext cx="6953250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2" name="Document" r:id="rId3" imgW="6965814" imgH="941790" progId="Word.Document.12">
                  <p:embed/>
                </p:oleObj>
              </mc:Choice>
              <mc:Fallback>
                <p:oleObj name="Document" r:id="rId3" imgW="6965814" imgH="9417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953250" cy="933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600200"/>
            <a:ext cx="3812540" cy="749300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0472166"/>
              </p:ext>
            </p:extLst>
          </p:nvPr>
        </p:nvGraphicFramePr>
        <p:xfrm>
          <a:off x="1472565" y="2680018"/>
          <a:ext cx="6965729" cy="737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3" name="Document" r:id="rId6" imgW="6965729" imgH="737741" progId="Word.Document.12">
                  <p:embed/>
                </p:oleObj>
              </mc:Choice>
              <mc:Fallback>
                <p:oleObj name="Document" r:id="rId6" imgW="6965729" imgH="73774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72565" y="2680018"/>
                        <a:ext cx="6965729" cy="7377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3629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Inc., revised by Brian Bird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11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0992887"/>
              </p:ext>
            </p:extLst>
          </p:nvPr>
        </p:nvGraphicFramePr>
        <p:xfrm>
          <a:off x="914400" y="685800"/>
          <a:ext cx="695325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71" name="Document" r:id="rId4" imgW="6965814" imgH="1055958" progId="Word.Document.12">
                  <p:embed/>
                </p:oleObj>
              </mc:Choice>
              <mc:Fallback>
                <p:oleObj name="Document" r:id="rId4" imgW="6965814" imgH="105595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953250" cy="1047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629801"/>
            <a:ext cx="3776345" cy="8045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28800" y="2971800"/>
            <a:ext cx="563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weight attribute for both buttons:</a:t>
            </a:r>
            <a:br>
              <a:rPr lang="en-US" dirty="0">
                <a:solidFill>
                  <a:srgbClr val="2D2DB9"/>
                </a:solidFill>
                <a:latin typeface="Calibri"/>
                <a:cs typeface="Calibri"/>
              </a:rPr>
            </a:br>
            <a:r>
              <a:rPr lang="en-US" sz="2000" b="1" dirty="0" err="1">
                <a:solidFill>
                  <a:srgbClr val="0000FF"/>
                </a:solidFill>
                <a:latin typeface="Calibri"/>
                <a:cs typeface="Calibri"/>
              </a:rPr>
              <a:t>android:layout_weight</a:t>
            </a:r>
            <a:r>
              <a:rPr lang="en-US" sz="2000" b="1" dirty="0">
                <a:solidFill>
                  <a:srgbClr val="0000FF"/>
                </a:solidFill>
                <a:latin typeface="Calibri"/>
                <a:cs typeface="Calibri"/>
              </a:rPr>
              <a:t>=</a:t>
            </a:r>
            <a:r>
              <a:rPr lang="en-US" sz="2000" b="1" dirty="0">
                <a:solidFill>
                  <a:srgbClr val="008000"/>
                </a:solidFill>
                <a:latin typeface="Calibri"/>
                <a:cs typeface="Calibri"/>
              </a:rPr>
              <a:t>"1"</a:t>
            </a:r>
            <a:endParaRPr lang="en-US"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5878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Inc., modified by Brian Bird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12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8621663"/>
              </p:ext>
            </p:extLst>
          </p:nvPr>
        </p:nvGraphicFramePr>
        <p:xfrm>
          <a:off x="914400" y="685800"/>
          <a:ext cx="695325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8" name="Document" r:id="rId4" imgW="6965814" imgH="852833" progId="Word.Document.12">
                  <p:embed/>
                </p:oleObj>
              </mc:Choice>
              <mc:Fallback>
                <p:oleObj name="Document" r:id="rId4" imgW="6965814" imgH="85283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953250" cy="847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580196"/>
            <a:ext cx="3757930" cy="1270635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2652862"/>
              </p:ext>
            </p:extLst>
          </p:nvPr>
        </p:nvGraphicFramePr>
        <p:xfrm>
          <a:off x="1441450" y="3068638"/>
          <a:ext cx="686435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9" name="Document" r:id="rId7" imgW="6864119" imgH="722229" progId="Word.Document.12">
                  <p:embed/>
                </p:oleObj>
              </mc:Choice>
              <mc:Fallback>
                <p:oleObj name="Document" r:id="rId7" imgW="6864119" imgH="72222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41450" y="3068638"/>
                        <a:ext cx="6864350" cy="720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4267200"/>
            <a:ext cx="678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Note: this is an attribute of the LinearLayout, not the Button</a:t>
            </a:r>
          </a:p>
        </p:txBody>
      </p:sp>
    </p:spTree>
    <p:extLst>
      <p:ext uri="{BB962C8B-B14F-4D97-AF65-F5344CB8AC3E}">
        <p14:creationId xmlns:p14="http://schemas.microsoft.com/office/powerpoint/2010/main" val="845698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762000"/>
          </a:xfrm>
        </p:spPr>
        <p:txBody>
          <a:bodyPr/>
          <a:lstStyle/>
          <a:p>
            <a:r>
              <a:rPr lang="en-US" dirty="0">
                <a:solidFill>
                  <a:srgbClr val="2D2DB9"/>
                </a:solidFill>
              </a:rPr>
              <a:t>gravity vs. layout_gravity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0" y="1143000"/>
            <a:ext cx="8001000" cy="4800600"/>
          </a:xfrm>
        </p:spPr>
        <p:txBody>
          <a:bodyPr/>
          <a:lstStyle/>
          <a:p>
            <a:pPr eaLnBrk="0" hangingPunct="0">
              <a:spcBef>
                <a:spcPct val="30000"/>
              </a:spcBef>
              <a:defRPr/>
            </a:pPr>
            <a:r>
              <a:rPr lang="en-US" dirty="0"/>
              <a:t>gravity attribute</a:t>
            </a:r>
          </a:p>
          <a:p>
            <a:pPr lvl="1" eaLnBrk="0" hangingPunct="0">
              <a:spcBef>
                <a:spcPct val="30000"/>
              </a:spcBef>
              <a:defRPr/>
            </a:pPr>
            <a:r>
              <a:rPr lang="en-US" dirty="0"/>
              <a:t>Determines how the </a:t>
            </a:r>
            <a:r>
              <a:rPr lang="en-US" u="sng" dirty="0"/>
              <a:t>items contained</a:t>
            </a:r>
            <a:r>
              <a:rPr lang="en-US" dirty="0"/>
              <a:t> by this item will be positioned.</a:t>
            </a:r>
          </a:p>
          <a:p>
            <a:pPr lvl="1" eaLnBrk="0" hangingPunct="0">
              <a:spcBef>
                <a:spcPct val="30000"/>
              </a:spcBef>
              <a:defRPr/>
            </a:pPr>
            <a:r>
              <a:rPr lang="en-US" sz="2000" dirty="0">
                <a:hlinkClick r:id="rId3"/>
              </a:rPr>
              <a:t>https://developer.android.com/reference/android/widget/LinearLayout.html#attr_android:gravity</a:t>
            </a:r>
            <a:endParaRPr lang="en-US" sz="2000" dirty="0"/>
          </a:p>
          <a:p>
            <a:r>
              <a:rPr lang="en-US" dirty="0"/>
              <a:t>layout_gravity attribute</a:t>
            </a:r>
          </a:p>
          <a:p>
            <a:pPr lvl="1"/>
            <a:r>
              <a:rPr lang="en-US" dirty="0"/>
              <a:t>Tells it’s parent how </a:t>
            </a:r>
            <a:r>
              <a:rPr lang="en-US" u="sng" dirty="0"/>
              <a:t>this item</a:t>
            </a:r>
            <a:r>
              <a:rPr lang="en-US" dirty="0"/>
              <a:t> should be positioned.</a:t>
            </a:r>
          </a:p>
          <a:p>
            <a:pPr lvl="1"/>
            <a:r>
              <a:rPr lang="en-US" sz="2000" dirty="0">
                <a:hlinkClick r:id="rId4"/>
              </a:rPr>
              <a:t>https://developer.android.com/reference/android/widget/LinearLayout.LayoutParams.html#attr_android:layout_gravity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3921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14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9598082"/>
              </p:ext>
            </p:extLst>
          </p:nvPr>
        </p:nvGraphicFramePr>
        <p:xfrm>
          <a:off x="914400" y="685799"/>
          <a:ext cx="6965729" cy="427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5" name="Document" r:id="rId3" imgW="6965729" imgH="427493" progId="Word.Document.12">
                  <p:embed/>
                </p:oleObj>
              </mc:Choice>
              <mc:Fallback>
                <p:oleObj name="Document" r:id="rId3" imgW="6965729" imgH="42749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799"/>
                        <a:ext cx="6965729" cy="427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827" y="1226820"/>
            <a:ext cx="3776345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11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15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3183480"/>
              </p:ext>
            </p:extLst>
          </p:nvPr>
        </p:nvGraphicFramePr>
        <p:xfrm>
          <a:off x="914400" y="685800"/>
          <a:ext cx="6864350" cy="458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9" name="Document" r:id="rId3" imgW="6864119" imgH="4596001" progId="Word.Document.12">
                  <p:embed/>
                </p:oleObj>
              </mc:Choice>
              <mc:Fallback>
                <p:oleObj name="Document" r:id="rId3" imgW="6864119" imgH="459600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864350" cy="4586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8057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16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8195020"/>
              </p:ext>
            </p:extLst>
          </p:nvPr>
        </p:nvGraphicFramePr>
        <p:xfrm>
          <a:off x="914400" y="685800"/>
          <a:ext cx="6864350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3" name="Document" r:id="rId3" imgW="6864119" imgH="2978021" progId="Word.Document.12">
                  <p:embed/>
                </p:oleObj>
              </mc:Choice>
              <mc:Fallback>
                <p:oleObj name="Document" r:id="rId3" imgW="6864119" imgH="297802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864350" cy="297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2412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9000">
              <a:schemeClr val="accent2">
                <a:lumMod val="40000"/>
                <a:lumOff val="60000"/>
                <a:alpha val="53000"/>
              </a:schemeClr>
            </a:gs>
            <a:gs pos="100000">
              <a:schemeClr val="accent6">
                <a:lumMod val="75000"/>
                <a:alpha val="69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685800"/>
            <a:ext cx="7772400" cy="677108"/>
          </a:xfrm>
        </p:spPr>
        <p:txBody>
          <a:bodyPr/>
          <a:lstStyle/>
          <a:p>
            <a:r>
              <a:rPr lang="en-US" sz="4400" dirty="0">
                <a:solidFill>
                  <a:srgbClr val="000000"/>
                </a:solidFill>
              </a:rPr>
              <a:t>Table Layout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981200"/>
            <a:ext cx="5029200" cy="307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149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18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0814009"/>
              </p:ext>
            </p:extLst>
          </p:nvPr>
        </p:nvGraphicFramePr>
        <p:xfrm>
          <a:off x="914400" y="685800"/>
          <a:ext cx="695325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2" name="Document" r:id="rId3" imgW="6965814" imgH="852833" progId="Word.Document.12">
                  <p:embed/>
                </p:oleObj>
              </mc:Choice>
              <mc:Fallback>
                <p:oleObj name="Document" r:id="rId3" imgW="6965814" imgH="85283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953250" cy="847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1828800" y="1600200"/>
            <a:ext cx="3721100" cy="1133475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1243898"/>
              </p:ext>
            </p:extLst>
          </p:nvPr>
        </p:nvGraphicFramePr>
        <p:xfrm>
          <a:off x="914400" y="3119438"/>
          <a:ext cx="6965729" cy="1259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3" name="Document" r:id="rId6" imgW="6965729" imgH="1259391" progId="Word.Document.12">
                  <p:embed/>
                </p:oleObj>
              </mc:Choice>
              <mc:Fallback>
                <p:oleObj name="Document" r:id="rId6" imgW="6965729" imgH="125939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3119438"/>
                        <a:ext cx="6965729" cy="12593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5404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19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0225625"/>
              </p:ext>
            </p:extLst>
          </p:nvPr>
        </p:nvGraphicFramePr>
        <p:xfrm>
          <a:off x="914400" y="685800"/>
          <a:ext cx="7309115" cy="4899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0" name="Document" r:id="rId3" imgW="7309204" imgH="4900911" progId="Word.Document.12">
                  <p:embed/>
                </p:oleObj>
              </mc:Choice>
              <mc:Fallback>
                <p:oleObj name="Document" r:id="rId3" imgW="7309204" imgH="490091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9115" cy="4899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4101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609600"/>
            <a:ext cx="8001000" cy="609600"/>
          </a:xfrm>
        </p:spPr>
        <p:txBody>
          <a:bodyPr/>
          <a:lstStyle/>
          <a:p>
            <a:pPr algn="l"/>
            <a:r>
              <a:rPr lang="en-US" sz="2800" b="1" dirty="0">
                <a:solidFill>
                  <a:schemeClr val="accent6"/>
                </a:solidFill>
              </a:rPr>
              <a:t>Course Overview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610637922"/>
              </p:ext>
            </p:extLst>
          </p:nvPr>
        </p:nvGraphicFramePr>
        <p:xfrm>
          <a:off x="457200" y="1447800"/>
          <a:ext cx="4038600" cy="48174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4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1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8284">
                <a:tc>
                  <a:txBody>
                    <a:bodyPr/>
                    <a:lstStyle/>
                    <a:p>
                      <a:r>
                        <a:rPr lang="en-US" dirty="0"/>
                        <a:t>Wk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284"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Intro +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u="none" dirty="0"/>
                        <a:t>single-screen apps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Activity Lifecycle +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Saving</a:t>
                      </a:r>
                      <a:r>
                        <a:rPr lang="en-US" sz="2800" baseline="0" dirty="0"/>
                        <a:t> activity state </a:t>
                      </a:r>
                      <a:r>
                        <a:rPr lang="en-US" sz="2800" u="none" baseline="0" dirty="0"/>
                        <a:t>and more</a:t>
                      </a:r>
                      <a:endParaRPr lang="en-US" sz="2800" u="none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284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Layouts + Widgets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284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aseline="0" dirty="0"/>
                        <a:t>Menus + Themes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6568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Multi-screen</a:t>
                      </a:r>
                      <a:r>
                        <a:rPr lang="en-US" sz="2800" baseline="0" dirty="0"/>
                        <a:t> apps +</a:t>
                      </a:r>
                      <a:endParaRPr lang="en-US" sz="2800" dirty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Fragments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Content Placeholder 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93569341"/>
              </p:ext>
            </p:extLst>
          </p:nvPr>
        </p:nvGraphicFramePr>
        <p:xfrm>
          <a:off x="4724400" y="1447800"/>
          <a:ext cx="3962400" cy="3866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6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5862">
                <a:tc>
                  <a:txBody>
                    <a:bodyPr/>
                    <a:lstStyle/>
                    <a:p>
                      <a:r>
                        <a:rPr lang="en-US" dirty="0"/>
                        <a:t>Wk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7676"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aseline="0" dirty="0"/>
                        <a:t>Reading XML files + Asynch Tasks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177"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List Views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177"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SQLite</a:t>
                      </a:r>
                      <a:r>
                        <a:rPr lang="en-US" sz="2800" baseline="0" dirty="0"/>
                        <a:t> Database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7676">
                <a:tc>
                  <a:txBody>
                    <a:bodyPr/>
                    <a:lstStyle/>
                    <a:p>
                      <a:r>
                        <a:rPr lang="en-US" sz="2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Consuming a web service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5177">
                <a:tc>
                  <a:txBody>
                    <a:bodyPr/>
                    <a:lstStyle/>
                    <a:p>
                      <a:r>
                        <a:rPr lang="en-US" sz="2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Geolocation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1717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20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5500711"/>
              </p:ext>
            </p:extLst>
          </p:nvPr>
        </p:nvGraphicFramePr>
        <p:xfrm>
          <a:off x="914400" y="685799"/>
          <a:ext cx="7270921" cy="5357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3" name="Document" r:id="rId3" imgW="7270921" imgH="5357552" progId="Word.Document.12">
                  <p:embed/>
                </p:oleObj>
              </mc:Choice>
              <mc:Fallback>
                <p:oleObj name="Document" r:id="rId3" imgW="7270921" imgH="535755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799"/>
                        <a:ext cx="7270921" cy="53575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0308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9000">
              <a:schemeClr val="accent2">
                <a:lumMod val="40000"/>
                <a:lumOff val="60000"/>
                <a:alpha val="53000"/>
              </a:schemeClr>
            </a:gs>
            <a:gs pos="100000">
              <a:schemeClr val="accent6">
                <a:lumMod val="75000"/>
                <a:alpha val="69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685800"/>
            <a:ext cx="7772400" cy="677108"/>
          </a:xfrm>
        </p:spPr>
        <p:txBody>
          <a:bodyPr/>
          <a:lstStyle/>
          <a:p>
            <a:r>
              <a:rPr lang="en-US" sz="4400" dirty="0">
                <a:solidFill>
                  <a:srgbClr val="000000"/>
                </a:solidFill>
              </a:rPr>
              <a:t>Frame Layout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600200"/>
            <a:ext cx="625495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82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22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5598636"/>
              </p:ext>
            </p:extLst>
          </p:nvPr>
        </p:nvGraphicFramePr>
        <p:xfrm>
          <a:off x="914400" y="685800"/>
          <a:ext cx="695325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8" name="Document" r:id="rId3" imgW="6965814" imgH="779723" progId="Word.Document.12">
                  <p:embed/>
                </p:oleObj>
              </mc:Choice>
              <mc:Fallback>
                <p:oleObj name="Document" r:id="rId3" imgW="6965814" imgH="77972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95325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480" y="1554480"/>
            <a:ext cx="3749040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87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23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2928965"/>
              </p:ext>
            </p:extLst>
          </p:nvPr>
        </p:nvGraphicFramePr>
        <p:xfrm>
          <a:off x="914400" y="685800"/>
          <a:ext cx="6864350" cy="527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1" name="Document" r:id="rId3" imgW="6864119" imgH="5289370" progId="Word.Document.12">
                  <p:embed/>
                </p:oleObj>
              </mc:Choice>
              <mc:Fallback>
                <p:oleObj name="Document" r:id="rId3" imgW="6864119" imgH="528937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864350" cy="527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1091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9000">
              <a:schemeClr val="accent2">
                <a:lumMod val="40000"/>
                <a:lumOff val="60000"/>
                <a:alpha val="53000"/>
              </a:schemeClr>
            </a:gs>
            <a:gs pos="100000">
              <a:schemeClr val="accent6">
                <a:lumMod val="75000"/>
                <a:alpha val="69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685800"/>
            <a:ext cx="7772400" cy="1354217"/>
          </a:xfrm>
        </p:spPr>
        <p:txBody>
          <a:bodyPr/>
          <a:lstStyle/>
          <a:p>
            <a:r>
              <a:rPr lang="en-US" sz="4400" dirty="0">
                <a:solidFill>
                  <a:srgbClr val="000000"/>
                </a:solidFill>
              </a:rPr>
              <a:t>Changing Layouts with Orientation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82906" y="2784294"/>
            <a:ext cx="2901587" cy="1752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800600" y="2590800"/>
            <a:ext cx="3113358" cy="177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311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33400"/>
            <a:ext cx="7772400" cy="8382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Folder Names Identify the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5029200" cy="4114800"/>
          </a:xfrm>
        </p:spPr>
        <p:txBody>
          <a:bodyPr/>
          <a:lstStyle/>
          <a:p>
            <a:r>
              <a:rPr lang="en-US" dirty="0"/>
              <a:t>Portrait</a:t>
            </a:r>
          </a:p>
          <a:p>
            <a:pPr lvl="1"/>
            <a:r>
              <a:rPr lang="en-US" dirty="0"/>
              <a:t>Default orientation</a:t>
            </a:r>
          </a:p>
          <a:p>
            <a:pPr lvl="1"/>
            <a:r>
              <a:rPr lang="en-US" dirty="0"/>
              <a:t>Folder name: </a:t>
            </a:r>
            <a:r>
              <a:rPr lang="en-US" i="1" dirty="0"/>
              <a:t>layout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or </a:t>
            </a:r>
            <a:r>
              <a:rPr lang="en-US" i="1" dirty="0"/>
              <a:t>layout-port</a:t>
            </a:r>
          </a:p>
          <a:p>
            <a:r>
              <a:rPr lang="en-US" dirty="0"/>
              <a:t>Landscape</a:t>
            </a:r>
          </a:p>
          <a:p>
            <a:pPr lvl="1"/>
            <a:r>
              <a:rPr lang="en-US" dirty="0"/>
              <a:t>Folder name: </a:t>
            </a:r>
            <a:r>
              <a:rPr lang="en-US" i="1" dirty="0"/>
              <a:t>layout-land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268" b="870"/>
          <a:stretch/>
        </p:blipFill>
        <p:spPr>
          <a:xfrm>
            <a:off x="5722620" y="1371600"/>
            <a:ext cx="3383280" cy="521208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4745669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26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0760971"/>
              </p:ext>
            </p:extLst>
          </p:nvPr>
        </p:nvGraphicFramePr>
        <p:xfrm>
          <a:off x="914400" y="685800"/>
          <a:ext cx="695325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32" name="Document" r:id="rId3" imgW="6965814" imgH="878404" progId="Word.Document.12">
                  <p:embed/>
                </p:oleObj>
              </mc:Choice>
              <mc:Fallback>
                <p:oleObj name="Document" r:id="rId3" imgW="6965814" imgH="87840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953250" cy="87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150" y="1600200"/>
            <a:ext cx="6235700" cy="1536065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9839288"/>
              </p:ext>
            </p:extLst>
          </p:nvPr>
        </p:nvGraphicFramePr>
        <p:xfrm>
          <a:off x="914400" y="3206750"/>
          <a:ext cx="6965729" cy="2341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33" name="Document" r:id="rId6" imgW="6965729" imgH="2341291" progId="Word.Document.12">
                  <p:embed/>
                </p:oleObj>
              </mc:Choice>
              <mc:Fallback>
                <p:oleObj name="Document" r:id="rId6" imgW="6965729" imgH="234129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3206750"/>
                        <a:ext cx="6965729" cy="23412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4120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27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7185864"/>
              </p:ext>
            </p:extLst>
          </p:nvPr>
        </p:nvGraphicFramePr>
        <p:xfrm>
          <a:off x="914400" y="685800"/>
          <a:ext cx="6864350" cy="527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1" name="Document" r:id="rId3" imgW="6864119" imgH="5289370" progId="Word.Document.12">
                  <p:embed/>
                </p:oleObj>
              </mc:Choice>
              <mc:Fallback>
                <p:oleObj name="Document" r:id="rId3" imgW="6864119" imgH="528937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864350" cy="527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8696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9000">
              <a:schemeClr val="accent2">
                <a:lumMod val="40000"/>
                <a:lumOff val="60000"/>
                <a:alpha val="53000"/>
              </a:schemeClr>
            </a:gs>
            <a:gs pos="100000">
              <a:schemeClr val="accent6">
                <a:lumMod val="75000"/>
                <a:alpha val="69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685800"/>
            <a:ext cx="7772400" cy="677108"/>
          </a:xfrm>
        </p:spPr>
        <p:txBody>
          <a:bodyPr/>
          <a:lstStyle/>
          <a:p>
            <a:r>
              <a:rPr lang="en-US" sz="4400" dirty="0">
                <a:solidFill>
                  <a:srgbClr val="000000"/>
                </a:solidFill>
              </a:rPr>
              <a:t>EditText Input Types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133600"/>
            <a:ext cx="3441700" cy="558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3124200"/>
            <a:ext cx="34036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7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29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2805519"/>
              </p:ext>
            </p:extLst>
          </p:nvPr>
        </p:nvGraphicFramePr>
        <p:xfrm>
          <a:off x="914400" y="762000"/>
          <a:ext cx="6888163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6" name="Document" r:id="rId3" imgW="6965814" imgH="852833" progId="Word.Document.12">
                  <p:embed/>
                </p:oleObj>
              </mc:Choice>
              <mc:Fallback>
                <p:oleObj name="Document" r:id="rId3" imgW="6965814" imgH="85283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762000"/>
                        <a:ext cx="6888163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012" y="1752600"/>
            <a:ext cx="3602355" cy="99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57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Inc., modified by Brian Bird,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  <a:p>
            <a:pPr algn="r">
              <a:defRPr/>
            </a:pPr>
            <a:r>
              <a:rPr lang="en-US" sz="900" dirty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</a:t>
            </a:fld>
            <a:endParaRPr lang="en-US" sz="900" dirty="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74428"/>
              </p:ext>
            </p:extLst>
          </p:nvPr>
        </p:nvGraphicFramePr>
        <p:xfrm>
          <a:off x="917575" y="815975"/>
          <a:ext cx="7023100" cy="469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8" name="Document" r:id="rId3" imgW="7035800" imgH="4699000" progId="Word.Document.12">
                  <p:embed/>
                </p:oleObj>
              </mc:Choice>
              <mc:Fallback>
                <p:oleObj name="Document" r:id="rId3" imgW="7035800" imgH="4699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7575" y="815975"/>
                        <a:ext cx="7023100" cy="469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429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30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3349690"/>
              </p:ext>
            </p:extLst>
          </p:nvPr>
        </p:nvGraphicFramePr>
        <p:xfrm>
          <a:off x="914400" y="685800"/>
          <a:ext cx="6888163" cy="452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4" name="Document" r:id="rId3" imgW="6965814" imgH="4566693" progId="Word.Document.12">
                  <p:embed/>
                </p:oleObj>
              </mc:Choice>
              <mc:Fallback>
                <p:oleObj name="Document" r:id="rId3" imgW="6965814" imgH="456669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888163" cy="4525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24020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31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2162220"/>
              </p:ext>
            </p:extLst>
          </p:nvPr>
        </p:nvGraphicFramePr>
        <p:xfrm>
          <a:off x="914400" y="762000"/>
          <a:ext cx="6965729" cy="120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7" name="Document" r:id="rId3" imgW="6965729" imgH="1208525" progId="Word.Document.12">
                  <p:embed/>
                </p:oleObj>
              </mc:Choice>
              <mc:Fallback>
                <p:oleObj name="Document" r:id="rId3" imgW="6965729" imgH="120852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762000"/>
                        <a:ext cx="6965729" cy="120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2766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32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995922"/>
              </p:ext>
            </p:extLst>
          </p:nvPr>
        </p:nvGraphicFramePr>
        <p:xfrm>
          <a:off x="914400" y="688974"/>
          <a:ext cx="7247861" cy="3983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1" name="Document" r:id="rId3" imgW="7247861" imgH="3983081" progId="Word.Document.12">
                  <p:embed/>
                </p:oleObj>
              </mc:Choice>
              <mc:Fallback>
                <p:oleObj name="Document" r:id="rId3" imgW="7247861" imgH="398308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8974"/>
                        <a:ext cx="7247861" cy="39830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38911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33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7859709"/>
              </p:ext>
            </p:extLst>
          </p:nvPr>
        </p:nvGraphicFramePr>
        <p:xfrm>
          <a:off x="914400" y="685800"/>
          <a:ext cx="6888163" cy="124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0" name="Document" r:id="rId3" imgW="6965814" imgH="1272047" progId="Word.Document.12">
                  <p:embed/>
                </p:oleObj>
              </mc:Choice>
              <mc:Fallback>
                <p:oleObj name="Document" r:id="rId3" imgW="6965814" imgH="127204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888163" cy="124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590" y="1981200"/>
            <a:ext cx="3766820" cy="238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265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34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290194"/>
              </p:ext>
            </p:extLst>
          </p:nvPr>
        </p:nvGraphicFramePr>
        <p:xfrm>
          <a:off x="914400" y="685800"/>
          <a:ext cx="7505700" cy="404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7" name="Document" r:id="rId3" imgW="7596384" imgH="4099939" progId="Word.Document.12">
                  <p:embed/>
                </p:oleObj>
              </mc:Choice>
              <mc:Fallback>
                <p:oleObj name="Document" r:id="rId3" imgW="7596384" imgH="409993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505700" cy="4048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68379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5000"/>
            <a:alpha val="6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609600"/>
            <a:ext cx="7772400" cy="2123658"/>
          </a:xfrm>
        </p:spPr>
        <p:txBody>
          <a:bodyPr/>
          <a:lstStyle/>
          <a:p>
            <a:r>
              <a:rPr lang="en-US" sz="13800" dirty="0">
                <a:solidFill>
                  <a:srgbClr val="000000"/>
                </a:solidFill>
              </a:rPr>
              <a:t>Widgets</a:t>
            </a:r>
            <a:endParaRPr lang="en-US" sz="4400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43000" y="3276600"/>
            <a:ext cx="7010400" cy="28007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274320" tIns="228600" rIns="274320" bIns="228600">
            <a:spAutoFit/>
          </a:bodyPr>
          <a:lstStyle/>
          <a:p>
            <a:r>
              <a:rPr lang="en-US" sz="3200" b="1" dirty="0"/>
              <a:t>widget</a:t>
            </a:r>
          </a:p>
          <a:p>
            <a:r>
              <a:rPr lang="en-US" dirty="0"/>
              <a:t>[</a:t>
            </a:r>
            <a:r>
              <a:rPr lang="en-US" b="1" dirty="0"/>
              <a:t>wij</a:t>
            </a:r>
            <a:r>
              <a:rPr lang="en-US" dirty="0"/>
              <a:t>-it] </a:t>
            </a:r>
          </a:p>
          <a:p>
            <a:r>
              <a:rPr lang="en-US" i="1" dirty="0"/>
              <a:t>noun</a:t>
            </a:r>
          </a:p>
          <a:p>
            <a:r>
              <a:rPr lang="en-US" dirty="0"/>
              <a:t>A small mechanical device, as a knob or switch, </a:t>
            </a:r>
            <a:br>
              <a:rPr lang="en-US" dirty="0"/>
            </a:br>
            <a:r>
              <a:rPr lang="en-US" dirty="0"/>
              <a:t>especially one whose name  is not known </a:t>
            </a:r>
            <a:br>
              <a:rPr lang="en-US" dirty="0"/>
            </a:br>
            <a:r>
              <a:rPr lang="en-US" dirty="0"/>
              <a:t>or cannot be recalled; a gadget.</a:t>
            </a:r>
          </a:p>
        </p:txBody>
      </p:sp>
    </p:spTree>
    <p:extLst>
      <p:ext uri="{BB962C8B-B14F-4D97-AF65-F5344CB8AC3E}">
        <p14:creationId xmlns:p14="http://schemas.microsoft.com/office/powerpoint/2010/main" val="5943829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36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1869089"/>
              </p:ext>
            </p:extLst>
          </p:nvPr>
        </p:nvGraphicFramePr>
        <p:xfrm>
          <a:off x="914400" y="685800"/>
          <a:ext cx="6888163" cy="527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4" name="Document" r:id="rId3" imgW="6965814" imgH="5333090" progId="Word.Document.12">
                  <p:embed/>
                </p:oleObj>
              </mc:Choice>
              <mc:Fallback>
                <p:oleObj name="Document" r:id="rId3" imgW="6965814" imgH="53330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888163" cy="5273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26916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9000">
              <a:schemeClr val="accent2">
                <a:lumMod val="40000"/>
                <a:lumOff val="60000"/>
                <a:alpha val="53000"/>
              </a:schemeClr>
            </a:gs>
            <a:gs pos="100000">
              <a:schemeClr val="accent6">
                <a:lumMod val="75000"/>
                <a:alpha val="69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685800"/>
            <a:ext cx="7772400" cy="677108"/>
          </a:xfrm>
        </p:spPr>
        <p:txBody>
          <a:bodyPr/>
          <a:lstStyle/>
          <a:p>
            <a:r>
              <a:rPr lang="en-US" sz="4400" dirty="0">
                <a:solidFill>
                  <a:srgbClr val="000000"/>
                </a:solidFill>
              </a:rPr>
              <a:t>Check Box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600200"/>
            <a:ext cx="32766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941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38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1124712"/>
              </p:ext>
            </p:extLst>
          </p:nvPr>
        </p:nvGraphicFramePr>
        <p:xfrm>
          <a:off x="914400" y="685800"/>
          <a:ext cx="6864350" cy="3808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0" name="Document" r:id="rId3" imgW="6864202" imgH="3817942" progId="Word.Document.12">
                  <p:embed/>
                </p:oleObj>
              </mc:Choice>
              <mc:Fallback>
                <p:oleObj name="Document" r:id="rId3" imgW="6864202" imgH="381794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864350" cy="3808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05775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39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3777026"/>
              </p:ext>
            </p:extLst>
          </p:nvPr>
        </p:nvGraphicFramePr>
        <p:xfrm>
          <a:off x="914400" y="685799"/>
          <a:ext cx="6965729" cy="43138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3" name="Document" r:id="rId3" imgW="6965729" imgH="4313892" progId="Word.Document.12">
                  <p:embed/>
                </p:oleObj>
              </mc:Choice>
              <mc:Fallback>
                <p:oleObj name="Document" r:id="rId3" imgW="6965729" imgH="431389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799"/>
                        <a:ext cx="6965729" cy="43138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242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7" y="762000"/>
            <a:ext cx="7277527" cy="5319613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8031450"/>
              </p:ext>
            </p:extLst>
          </p:nvPr>
        </p:nvGraphicFramePr>
        <p:xfrm>
          <a:off x="914400" y="685800"/>
          <a:ext cx="6965729" cy="427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" name="Document" r:id="rId5" imgW="6965729" imgH="427493" progId="Word.Document.12">
                  <p:embed/>
                </p:oleObj>
              </mc:Choice>
              <mc:Fallback>
                <p:oleObj name="Document" r:id="rId5" imgW="6965729" imgH="42749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965729" cy="427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7541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9000">
              <a:schemeClr val="accent2">
                <a:lumMod val="40000"/>
                <a:lumOff val="60000"/>
                <a:alpha val="53000"/>
              </a:schemeClr>
            </a:gs>
            <a:gs pos="100000">
              <a:schemeClr val="accent6">
                <a:lumMod val="75000"/>
                <a:alpha val="69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685800"/>
            <a:ext cx="7772400" cy="677108"/>
          </a:xfrm>
        </p:spPr>
        <p:txBody>
          <a:bodyPr/>
          <a:lstStyle/>
          <a:p>
            <a:r>
              <a:rPr lang="en-US" sz="4400" dirty="0">
                <a:solidFill>
                  <a:srgbClr val="000000"/>
                </a:solidFill>
              </a:rPr>
              <a:t>Radio Buttons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29" t="13055" r="7570" b="20944"/>
          <a:stretch/>
        </p:blipFill>
        <p:spPr>
          <a:xfrm>
            <a:off x="1371600" y="2133600"/>
            <a:ext cx="6400800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490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41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300670"/>
              </p:ext>
            </p:extLst>
          </p:nvPr>
        </p:nvGraphicFramePr>
        <p:xfrm>
          <a:off x="914400" y="685800"/>
          <a:ext cx="6888163" cy="1096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8" name="Document" r:id="rId3" imgW="6965814" imgH="1119704" progId="Word.Document.12">
                  <p:embed/>
                </p:oleObj>
              </mc:Choice>
              <mc:Fallback>
                <p:oleObj name="Document" r:id="rId3" imgW="6965814" imgH="111970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888163" cy="1096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524000"/>
            <a:ext cx="1718945" cy="1224915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1626929"/>
              </p:ext>
            </p:extLst>
          </p:nvPr>
        </p:nvGraphicFramePr>
        <p:xfrm>
          <a:off x="914400" y="2748914"/>
          <a:ext cx="6965729" cy="483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9" name="Document" r:id="rId6" imgW="6965729" imgH="483410" progId="Word.Document.12">
                  <p:embed/>
                </p:oleObj>
              </mc:Choice>
              <mc:Fallback>
                <p:oleObj name="Document" r:id="rId6" imgW="6965729" imgH="48341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2748914"/>
                        <a:ext cx="6965729" cy="4834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246120"/>
            <a:ext cx="4434840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368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42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5308311"/>
              </p:ext>
            </p:extLst>
          </p:nvPr>
        </p:nvGraphicFramePr>
        <p:xfrm>
          <a:off x="914400" y="685800"/>
          <a:ext cx="6864350" cy="481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41" name="Document" r:id="rId3" imgW="6864119" imgH="4826523" progId="Word.Document.12">
                  <p:embed/>
                </p:oleObj>
              </mc:Choice>
              <mc:Fallback>
                <p:oleObj name="Document" r:id="rId3" imgW="6864119" imgH="482652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864350" cy="4816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62900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43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976701"/>
              </p:ext>
            </p:extLst>
          </p:nvPr>
        </p:nvGraphicFramePr>
        <p:xfrm>
          <a:off x="914400" y="685800"/>
          <a:ext cx="6864350" cy="240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6" name="Document" r:id="rId3" imgW="6864202" imgH="2406157" progId="Word.Document.12">
                  <p:embed/>
                </p:oleObj>
              </mc:Choice>
              <mc:Fallback>
                <p:oleObj name="Document" r:id="rId3" imgW="6864202" imgH="240615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864350" cy="240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381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44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5370335"/>
              </p:ext>
            </p:extLst>
          </p:nvPr>
        </p:nvGraphicFramePr>
        <p:xfrm>
          <a:off x="914400" y="762000"/>
          <a:ext cx="6965729" cy="245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9" name="Document" r:id="rId3" imgW="6965729" imgH="2456011" progId="Word.Document.12">
                  <p:embed/>
                </p:oleObj>
              </mc:Choice>
              <mc:Fallback>
                <p:oleObj name="Document" r:id="rId3" imgW="6965729" imgH="245601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762000"/>
                        <a:ext cx="6965729" cy="245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4474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9000">
              <a:schemeClr val="accent2">
                <a:lumMod val="40000"/>
                <a:lumOff val="60000"/>
                <a:alpha val="53000"/>
              </a:schemeClr>
            </a:gs>
            <a:gs pos="100000">
              <a:schemeClr val="accent6">
                <a:lumMod val="75000"/>
                <a:alpha val="69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685800"/>
            <a:ext cx="7772400" cy="677108"/>
          </a:xfrm>
        </p:spPr>
        <p:txBody>
          <a:bodyPr/>
          <a:lstStyle/>
          <a:p>
            <a:r>
              <a:rPr lang="en-US" sz="4400" dirty="0">
                <a:solidFill>
                  <a:srgbClr val="000000"/>
                </a:solidFill>
              </a:rPr>
              <a:t>Spinners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94230" y="1600200"/>
            <a:ext cx="7141028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54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46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0789544"/>
              </p:ext>
            </p:extLst>
          </p:nvPr>
        </p:nvGraphicFramePr>
        <p:xfrm>
          <a:off x="914400" y="1394460"/>
          <a:ext cx="6965729" cy="427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13" name="Document" r:id="rId4" imgW="6965729" imgH="427493" progId="Word.Document.12">
                  <p:embed/>
                </p:oleObj>
              </mc:Choice>
              <mc:Fallback>
                <p:oleObj name="Document" r:id="rId4" imgW="6965729" imgH="42749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1394460"/>
                        <a:ext cx="6965729" cy="427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181" y="1447800"/>
            <a:ext cx="2413635" cy="267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096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47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9750017"/>
              </p:ext>
            </p:extLst>
          </p:nvPr>
        </p:nvGraphicFramePr>
        <p:xfrm>
          <a:off x="914400" y="685800"/>
          <a:ext cx="6888163" cy="3551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38" name="Document" r:id="rId3" imgW="6965814" imgH="3590688" progId="Word.Document.12">
                  <p:embed/>
                </p:oleObj>
              </mc:Choice>
              <mc:Fallback>
                <p:oleObj name="Document" r:id="rId3" imgW="6965814" imgH="359068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888163" cy="3551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97410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48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5987607"/>
              </p:ext>
            </p:extLst>
          </p:nvPr>
        </p:nvGraphicFramePr>
        <p:xfrm>
          <a:off x="914400" y="685800"/>
          <a:ext cx="6953250" cy="410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62" name="Document" r:id="rId3" imgW="6965814" imgH="4111824" progId="Word.Document.12">
                  <p:embed/>
                </p:oleObj>
              </mc:Choice>
              <mc:Fallback>
                <p:oleObj name="Document" r:id="rId3" imgW="6965814" imgH="411182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953250" cy="410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11195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49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5751388"/>
              </p:ext>
            </p:extLst>
          </p:nvPr>
        </p:nvGraphicFramePr>
        <p:xfrm>
          <a:off x="914400" y="685800"/>
          <a:ext cx="6953250" cy="511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86" name="Document" r:id="rId3" imgW="6965814" imgH="5118801" progId="Word.Document.12">
                  <p:embed/>
                </p:oleObj>
              </mc:Choice>
              <mc:Fallback>
                <p:oleObj name="Document" r:id="rId3" imgW="6965814" imgH="511880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953250" cy="5114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2037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5000"/>
            <a:alpha val="6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2123658"/>
          </a:xfrm>
        </p:spPr>
        <p:txBody>
          <a:bodyPr/>
          <a:lstStyle/>
          <a:p>
            <a:r>
              <a:rPr lang="en-US" sz="13800" dirty="0">
                <a:solidFill>
                  <a:srgbClr val="000000"/>
                </a:solidFill>
              </a:rPr>
              <a:t>Layouts</a:t>
            </a:r>
            <a:endParaRPr lang="en-US" sz="4400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5595" y="3389205"/>
            <a:ext cx="1723320" cy="10409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00200" y="5029200"/>
            <a:ext cx="1969726" cy="11897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19214" b="19301"/>
          <a:stretch/>
        </p:blipFill>
        <p:spPr>
          <a:xfrm>
            <a:off x="2895600" y="3505200"/>
            <a:ext cx="1969726" cy="11897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0" y="3276600"/>
            <a:ext cx="1944608" cy="118974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5800" y="5029200"/>
            <a:ext cx="1993087" cy="118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2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50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7207938"/>
              </p:ext>
            </p:extLst>
          </p:nvPr>
        </p:nvGraphicFramePr>
        <p:xfrm>
          <a:off x="914400" y="685800"/>
          <a:ext cx="7210425" cy="363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1" name="Document" r:id="rId3" imgW="7222726" imgH="3641469" progId="Word.Document.12">
                  <p:embed/>
                </p:oleObj>
              </mc:Choice>
              <mc:Fallback>
                <p:oleObj name="Document" r:id="rId3" imgW="7222726" imgH="364146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210425" cy="3638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38863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Spinner Code Tour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5181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Open the solution to Exercise 5-2 in Android Studio and look at it.</a:t>
            </a:r>
          </a:p>
          <a:p>
            <a:r>
              <a:rPr lang="en-US" sz="2800" dirty="0"/>
              <a:t>Find the Spinner element in the AXML layout.</a:t>
            </a:r>
          </a:p>
          <a:p>
            <a:r>
              <a:rPr lang="en-US" sz="2800" dirty="0"/>
              <a:t>Find the places it is used in TipCalculatorActivity.java</a:t>
            </a:r>
          </a:p>
          <a:p>
            <a:pPr lvl="1"/>
            <a:r>
              <a:rPr lang="en-US" sz="2400" dirty="0" err="1"/>
              <a:t>splitSpinner</a:t>
            </a:r>
            <a:r>
              <a:rPr lang="en-US" sz="2400" dirty="0"/>
              <a:t> is a field of the class</a:t>
            </a:r>
          </a:p>
          <a:p>
            <a:pPr lvl="1"/>
            <a:r>
              <a:rPr lang="en-US" sz="2400" dirty="0" err="1"/>
              <a:t>onCreate</a:t>
            </a:r>
            <a:r>
              <a:rPr lang="en-US" sz="2400" dirty="0"/>
              <a:t>: what happens here?</a:t>
            </a:r>
          </a:p>
          <a:p>
            <a:pPr lvl="1"/>
            <a:r>
              <a:rPr lang="en-US" sz="2400" dirty="0"/>
              <a:t>How is the </a:t>
            </a:r>
            <a:r>
              <a:rPr lang="en-US" sz="2400" dirty="0" err="1"/>
              <a:t>ArrayAdapter</a:t>
            </a:r>
            <a:r>
              <a:rPr lang="en-US" sz="2400" dirty="0"/>
              <a:t> involved?</a:t>
            </a:r>
          </a:p>
          <a:p>
            <a:r>
              <a:rPr lang="en-US" sz="2800" dirty="0"/>
              <a:t>find the </a:t>
            </a:r>
            <a:r>
              <a:rPr lang="en-US" sz="2800" dirty="0" err="1"/>
              <a:t>split_array</a:t>
            </a:r>
            <a:r>
              <a:rPr lang="en-US" sz="2800" dirty="0"/>
              <a:t> in </a:t>
            </a:r>
            <a:r>
              <a:rPr lang="en-US" sz="2800" dirty="0" err="1"/>
              <a:t>strings.xml</a:t>
            </a:r>
            <a:r>
              <a:rPr lang="en-US" sz="2800" dirty="0"/>
              <a:t>. How is this used?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6662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9000">
              <a:schemeClr val="accent2">
                <a:lumMod val="40000"/>
                <a:lumOff val="60000"/>
                <a:alpha val="53000"/>
              </a:schemeClr>
            </a:gs>
            <a:gs pos="100000">
              <a:schemeClr val="accent6">
                <a:lumMod val="75000"/>
                <a:alpha val="69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685800"/>
            <a:ext cx="7772400" cy="677108"/>
          </a:xfrm>
        </p:spPr>
        <p:txBody>
          <a:bodyPr/>
          <a:lstStyle/>
          <a:p>
            <a:r>
              <a:rPr lang="en-US" sz="4400" dirty="0">
                <a:solidFill>
                  <a:srgbClr val="000000"/>
                </a:solidFill>
              </a:rPr>
              <a:t>Seek Bar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676400"/>
            <a:ext cx="411480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631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53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6508291"/>
              </p:ext>
            </p:extLst>
          </p:nvPr>
        </p:nvGraphicFramePr>
        <p:xfrm>
          <a:off x="914400" y="533400"/>
          <a:ext cx="6864350" cy="539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33" name="Document" r:id="rId3" imgW="6864119" imgH="5408779" progId="Word.Document.12">
                  <p:embed/>
                </p:oleObj>
              </mc:Choice>
              <mc:Fallback>
                <p:oleObj name="Document" r:id="rId3" imgW="6864119" imgH="540877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533400"/>
                        <a:ext cx="6864350" cy="539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52015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54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0069939"/>
              </p:ext>
            </p:extLst>
          </p:nvPr>
        </p:nvGraphicFramePr>
        <p:xfrm>
          <a:off x="914400" y="685800"/>
          <a:ext cx="6965950" cy="313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8" name="Document" r:id="rId4" imgW="6965729" imgH="3130620" progId="Word.Document.12">
                  <p:embed/>
                </p:oleObj>
              </mc:Choice>
              <mc:Fallback>
                <p:oleObj name="Document" r:id="rId4" imgW="6965729" imgH="313062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965950" cy="3130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40477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9000">
              <a:schemeClr val="accent2">
                <a:lumMod val="40000"/>
                <a:lumOff val="60000"/>
                <a:alpha val="53000"/>
              </a:schemeClr>
            </a:gs>
            <a:gs pos="100000">
              <a:schemeClr val="accent6">
                <a:lumMod val="75000"/>
                <a:alpha val="69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685800"/>
            <a:ext cx="7772400" cy="677108"/>
          </a:xfrm>
        </p:spPr>
        <p:txBody>
          <a:bodyPr/>
          <a:lstStyle/>
          <a:p>
            <a:r>
              <a:rPr lang="en-US" sz="4400" dirty="0">
                <a:solidFill>
                  <a:srgbClr val="000000"/>
                </a:solidFill>
              </a:rPr>
              <a:t>Images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905000"/>
            <a:ext cx="3175000" cy="317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84" y="2438400"/>
            <a:ext cx="221611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094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56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5845811"/>
              </p:ext>
            </p:extLst>
          </p:nvPr>
        </p:nvGraphicFramePr>
        <p:xfrm>
          <a:off x="914400" y="1546860"/>
          <a:ext cx="6965729" cy="4581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83" name="Document" r:id="rId3" imgW="6965729" imgH="458157" progId="Word.Document.12">
                  <p:embed/>
                </p:oleObj>
              </mc:Choice>
              <mc:Fallback>
                <p:oleObj name="Document" r:id="rId3" imgW="6965729" imgH="45815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546860"/>
                        <a:ext cx="6965729" cy="4581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627822"/>
            <a:ext cx="3757930" cy="355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993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57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7039512"/>
              </p:ext>
            </p:extLst>
          </p:nvPr>
        </p:nvGraphicFramePr>
        <p:xfrm>
          <a:off x="914400" y="685799"/>
          <a:ext cx="6965729" cy="1590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06" name="Document" r:id="rId3" imgW="6965814" imgH="1592940" progId="Word.Document.12">
                  <p:embed/>
                </p:oleObj>
              </mc:Choice>
              <mc:Fallback>
                <p:oleObj name="Document" r:id="rId3" imgW="6965814" imgH="159294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799"/>
                        <a:ext cx="6965729" cy="1590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64770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58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6240198"/>
              </p:ext>
            </p:extLst>
          </p:nvPr>
        </p:nvGraphicFramePr>
        <p:xfrm>
          <a:off x="914400" y="685800"/>
          <a:ext cx="7666038" cy="563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8" name="Document" r:id="rId4" imgW="7741235" imgH="5701883" progId="Word.Document.12">
                  <p:embed/>
                </p:oleObj>
              </mc:Choice>
              <mc:Fallback>
                <p:oleObj name="Document" r:id="rId4" imgW="7741235" imgH="570188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666038" cy="563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16850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9000">
              <a:schemeClr val="accent2">
                <a:lumMod val="40000"/>
                <a:lumOff val="60000"/>
                <a:alpha val="53000"/>
              </a:schemeClr>
            </a:gs>
            <a:gs pos="100000">
              <a:schemeClr val="accent6">
                <a:lumMod val="75000"/>
                <a:alpha val="69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685800"/>
            <a:ext cx="7772400" cy="677108"/>
          </a:xfrm>
        </p:spPr>
        <p:txBody>
          <a:bodyPr/>
          <a:lstStyle/>
          <a:p>
            <a:r>
              <a:rPr lang="en-US" sz="4400" dirty="0">
                <a:solidFill>
                  <a:srgbClr val="000000"/>
                </a:solidFill>
              </a:rPr>
              <a:t>Misc. UI Topics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1828800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7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9000">
              <a:schemeClr val="accent2">
                <a:lumMod val="40000"/>
                <a:lumOff val="60000"/>
                <a:alpha val="53000"/>
              </a:schemeClr>
            </a:gs>
            <a:gs pos="100000">
              <a:schemeClr val="accent6">
                <a:lumMod val="75000"/>
                <a:alpha val="69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685800"/>
            <a:ext cx="7772400" cy="677108"/>
          </a:xfrm>
        </p:spPr>
        <p:txBody>
          <a:bodyPr/>
          <a:lstStyle/>
          <a:p>
            <a:r>
              <a:rPr lang="en-US" sz="4400" dirty="0">
                <a:solidFill>
                  <a:srgbClr val="000000"/>
                </a:solidFill>
              </a:rPr>
              <a:t>Linear Layout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07541" y="2602460"/>
            <a:ext cx="3522647" cy="21277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105400" y="1905000"/>
            <a:ext cx="2057400" cy="352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3276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60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7882236"/>
              </p:ext>
            </p:extLst>
          </p:nvPr>
        </p:nvGraphicFramePr>
        <p:xfrm>
          <a:off x="914400" y="685800"/>
          <a:ext cx="6965729" cy="2978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51" name="Document" r:id="rId4" imgW="6965729" imgH="2978021" progId="Word.Document.12">
                  <p:embed/>
                </p:oleObj>
              </mc:Choice>
              <mc:Fallback>
                <p:oleObj name="Document" r:id="rId4" imgW="6965729" imgH="297802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965729" cy="29780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95558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61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0596717"/>
              </p:ext>
            </p:extLst>
          </p:nvPr>
        </p:nvGraphicFramePr>
        <p:xfrm>
          <a:off x="914400" y="688975"/>
          <a:ext cx="6965729" cy="4448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13" name="Document" r:id="rId3" imgW="6965729" imgH="444809" progId="Word.Document.12">
                  <p:embed/>
                </p:oleObj>
              </mc:Choice>
              <mc:Fallback>
                <p:oleObj name="Document" r:id="rId3" imgW="6965729" imgH="44480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8975"/>
                        <a:ext cx="6965729" cy="4448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165860"/>
            <a:ext cx="3649524" cy="1508760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7220488"/>
              </p:ext>
            </p:extLst>
          </p:nvPr>
        </p:nvGraphicFramePr>
        <p:xfrm>
          <a:off x="914400" y="2895600"/>
          <a:ext cx="6965729" cy="618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14" name="Document" r:id="rId6" imgW="6965729" imgH="618332" progId="Word.Document.12">
                  <p:embed/>
                </p:oleObj>
              </mc:Choice>
              <mc:Fallback>
                <p:oleObj name="Document" r:id="rId6" imgW="6965729" imgH="61833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2895600"/>
                        <a:ext cx="6965729" cy="618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581400"/>
            <a:ext cx="3620770" cy="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968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62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5854311"/>
              </p:ext>
            </p:extLst>
          </p:nvPr>
        </p:nvGraphicFramePr>
        <p:xfrm>
          <a:off x="914400" y="685800"/>
          <a:ext cx="6864350" cy="513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01" name="Document" r:id="rId4" imgW="6864202" imgH="5145813" progId="Word.Document.12">
                  <p:embed/>
                </p:oleObj>
              </mc:Choice>
              <mc:Fallback>
                <p:oleObj name="Document" r:id="rId4" imgW="6864202" imgH="514581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864350" cy="513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38437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63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0243453"/>
              </p:ext>
            </p:extLst>
          </p:nvPr>
        </p:nvGraphicFramePr>
        <p:xfrm>
          <a:off x="904875" y="1047432"/>
          <a:ext cx="6965729" cy="496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24" name="Document" r:id="rId3" imgW="6965814" imgH="495565" progId="Word.Document.12">
                  <p:embed/>
                </p:oleObj>
              </mc:Choice>
              <mc:Fallback>
                <p:oleObj name="Document" r:id="rId3" imgW="6965814" imgH="49556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4875" y="1047432"/>
                        <a:ext cx="6965729" cy="4960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595" y="1536382"/>
            <a:ext cx="6226810" cy="378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624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64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917338"/>
              </p:ext>
            </p:extLst>
          </p:nvPr>
        </p:nvGraphicFramePr>
        <p:xfrm>
          <a:off x="914400" y="685799"/>
          <a:ext cx="6965729" cy="3855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7" name="Document" r:id="rId3" imgW="6965814" imgH="3857559" progId="Word.Document.12">
                  <p:embed/>
                </p:oleObj>
              </mc:Choice>
              <mc:Fallback>
                <p:oleObj name="Document" r:id="rId3" imgW="6965814" imgH="385755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799"/>
                        <a:ext cx="6965729" cy="38557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06152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65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9105390"/>
              </p:ext>
            </p:extLst>
          </p:nvPr>
        </p:nvGraphicFramePr>
        <p:xfrm>
          <a:off x="885825" y="685800"/>
          <a:ext cx="6964363" cy="188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74" name="Document" r:id="rId3" imgW="7042203" imgH="1908791" progId="Word.Document.12">
                  <p:embed/>
                </p:oleObj>
              </mc:Choice>
              <mc:Fallback>
                <p:oleObj name="Document" r:id="rId3" imgW="7042203" imgH="190879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5825" y="685800"/>
                        <a:ext cx="6964363" cy="188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940319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685801"/>
            <a:ext cx="2057400" cy="685799"/>
          </a:xfrm>
        </p:spPr>
        <p:txBody>
          <a:bodyPr/>
          <a:lstStyle/>
          <a:p>
            <a:pPr algn="l"/>
            <a:r>
              <a:rPr lang="en-US" sz="2400" dirty="0"/>
              <a:t>A web view</a:t>
            </a:r>
            <a:br>
              <a:rPr lang="en-US" dirty="0"/>
            </a:b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66</a:t>
            </a:fld>
            <a:endParaRPr lang="en-US" sz="900">
              <a:latin typeface="Arial Narrow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762000"/>
            <a:ext cx="3657600" cy="407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565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67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5694883"/>
              </p:ext>
            </p:extLst>
          </p:nvPr>
        </p:nvGraphicFramePr>
        <p:xfrm>
          <a:off x="914400" y="762000"/>
          <a:ext cx="7559675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14" name="Document" r:id="rId4" imgW="7570440" imgH="4461169" progId="Word.Document.12">
                  <p:embed/>
                </p:oleObj>
              </mc:Choice>
              <mc:Fallback>
                <p:oleObj name="Document" r:id="rId4" imgW="7570440" imgH="446116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762000"/>
                        <a:ext cx="7559675" cy="441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75016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68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600258"/>
              </p:ext>
            </p:extLst>
          </p:nvPr>
        </p:nvGraphicFramePr>
        <p:xfrm>
          <a:off x="914400" y="762000"/>
          <a:ext cx="7562850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35" name="Document" r:id="rId4" imgW="7570440" imgH="5034526" progId="Word.Document.12">
                  <p:embed/>
                </p:oleObj>
              </mc:Choice>
              <mc:Fallback>
                <p:oleObj name="Document" r:id="rId4" imgW="7570440" imgH="50345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762000"/>
                        <a:ext cx="7562850" cy="502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62674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69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0159174"/>
              </p:ext>
            </p:extLst>
          </p:nvPr>
        </p:nvGraphicFramePr>
        <p:xfrm>
          <a:off x="914400" y="762000"/>
          <a:ext cx="7562850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9" name="Document" r:id="rId4" imgW="7570440" imgH="5039208" progId="Word.Document.12">
                  <p:embed/>
                </p:oleObj>
              </mc:Choice>
              <mc:Fallback>
                <p:oleObj name="Document" r:id="rId4" imgW="7570440" imgH="503920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762000"/>
                        <a:ext cx="7562850" cy="502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3502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7</a:t>
            </a:fld>
            <a:endParaRPr lang="en-US" sz="900">
              <a:latin typeface="Arial Narrow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35" y="1676400"/>
            <a:ext cx="3757930" cy="2413635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7745575"/>
              </p:ext>
            </p:extLst>
          </p:nvPr>
        </p:nvGraphicFramePr>
        <p:xfrm>
          <a:off x="914400" y="685800"/>
          <a:ext cx="695325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Document" r:id="rId4" imgW="6965814" imgH="779723" progId="Word.Document.12">
                  <p:embed/>
                </p:oleObj>
              </mc:Choice>
              <mc:Fallback>
                <p:oleObj name="Document" r:id="rId4" imgW="6965814" imgH="779723" progId="Word.Document.12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685800"/>
                        <a:ext cx="6953250" cy="77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06975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70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1580761"/>
              </p:ext>
            </p:extLst>
          </p:nvPr>
        </p:nvGraphicFramePr>
        <p:xfrm>
          <a:off x="914400" y="762000"/>
          <a:ext cx="7562850" cy="537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83" name="Document" r:id="rId4" imgW="7570440" imgH="5374507" progId="Word.Document.12">
                  <p:embed/>
                </p:oleObj>
              </mc:Choice>
              <mc:Fallback>
                <p:oleObj name="Document" r:id="rId4" imgW="7570440" imgH="537450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762000"/>
                        <a:ext cx="7562850" cy="537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5459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8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0286775"/>
              </p:ext>
            </p:extLst>
          </p:nvPr>
        </p:nvGraphicFramePr>
        <p:xfrm>
          <a:off x="914400" y="685800"/>
          <a:ext cx="6864350" cy="504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7" name="Document" r:id="rId3" imgW="6864202" imgH="5061538" progId="Word.Document.12">
                  <p:embed/>
                </p:oleObj>
              </mc:Choice>
              <mc:Fallback>
                <p:oleObj name="Document" r:id="rId3" imgW="6864202" imgH="506153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864350" cy="5048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4337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Android Programming, C5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9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2766687"/>
              </p:ext>
            </p:extLst>
          </p:nvPr>
        </p:nvGraphicFramePr>
        <p:xfrm>
          <a:off x="914400" y="685800"/>
          <a:ext cx="6965729" cy="18578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0" name="Document" r:id="rId3" imgW="6965729" imgH="1857881" progId="Word.Document.12">
                  <p:embed/>
                </p:oleObj>
              </mc:Choice>
              <mc:Fallback>
                <p:oleObj name="Document" r:id="rId3" imgW="6965729" imgH="185788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965729" cy="18578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901386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 slides_withTitles">
  <a:themeElements>
    <a:clrScheme name="Master slid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aster slid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ter slid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 slides_withTitles</Template>
  <TotalTime>1625</TotalTime>
  <Words>1462</Words>
  <Application>Microsoft Macintosh PowerPoint</Application>
  <PresentationFormat>On-screen Show (4:3)</PresentationFormat>
  <Paragraphs>311</Paragraphs>
  <Slides>70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Arial</vt:lpstr>
      <vt:lpstr>Arial Narrow</vt:lpstr>
      <vt:lpstr>Calibri</vt:lpstr>
      <vt:lpstr>Times New Roman</vt:lpstr>
      <vt:lpstr>Master slides_withTitles</vt:lpstr>
      <vt:lpstr>Microsoft Word Document</vt:lpstr>
      <vt:lpstr>Document</vt:lpstr>
      <vt:lpstr>Layouts and Widgets</vt:lpstr>
      <vt:lpstr>Course Overview</vt:lpstr>
      <vt:lpstr>PowerPoint Presentation</vt:lpstr>
      <vt:lpstr>PowerPoint Presentation</vt:lpstr>
      <vt:lpstr>Layouts</vt:lpstr>
      <vt:lpstr>Linear Layout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gravity vs. layout_gravity</vt:lpstr>
      <vt:lpstr>PowerPoint Presentation</vt:lpstr>
      <vt:lpstr>PowerPoint Presentation</vt:lpstr>
      <vt:lpstr>PowerPoint Presentation</vt:lpstr>
      <vt:lpstr>Table Layout</vt:lpstr>
      <vt:lpstr>PowerPoint Presentation</vt:lpstr>
      <vt:lpstr>PowerPoint Presentation</vt:lpstr>
      <vt:lpstr>PowerPoint Presentation</vt:lpstr>
      <vt:lpstr>Frame Layout</vt:lpstr>
      <vt:lpstr>PowerPoint Presentation</vt:lpstr>
      <vt:lpstr>PowerPoint Presentation</vt:lpstr>
      <vt:lpstr>Changing Layouts with Orientation</vt:lpstr>
      <vt:lpstr>Folder Names Identify the Layout</vt:lpstr>
      <vt:lpstr>PowerPoint Presentation</vt:lpstr>
      <vt:lpstr>PowerPoint Presentation</vt:lpstr>
      <vt:lpstr>EditText Input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Widgets</vt:lpstr>
      <vt:lpstr>PowerPoint Presentation</vt:lpstr>
      <vt:lpstr>Check Box</vt:lpstr>
      <vt:lpstr>PowerPoint Presentation</vt:lpstr>
      <vt:lpstr>PowerPoint Presentation</vt:lpstr>
      <vt:lpstr>Radio Buttons</vt:lpstr>
      <vt:lpstr>PowerPoint Presentation</vt:lpstr>
      <vt:lpstr>PowerPoint Presentation</vt:lpstr>
      <vt:lpstr>PowerPoint Presentation</vt:lpstr>
      <vt:lpstr>PowerPoint Presentation</vt:lpstr>
      <vt:lpstr>Spinners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Spinner Code Tour</vt:lpstr>
      <vt:lpstr>Seek Bar</vt:lpstr>
      <vt:lpstr>PowerPoint Presentation</vt:lpstr>
      <vt:lpstr>PowerPoint Presentation</vt:lpstr>
      <vt:lpstr>Images</vt:lpstr>
      <vt:lpstr>PowerPoint Presentation</vt:lpstr>
      <vt:lpstr>PowerPoint Presentation</vt:lpstr>
      <vt:lpstr>PowerPoint Presentation</vt:lpstr>
      <vt:lpstr>Misc. UI Topics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web view 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Judy Taylor</dc:creator>
  <cp:lastModifiedBy>Brian Bird</cp:lastModifiedBy>
  <cp:revision>62</cp:revision>
  <dcterms:created xsi:type="dcterms:W3CDTF">2013-09-25T21:28:06Z</dcterms:created>
  <dcterms:modified xsi:type="dcterms:W3CDTF">2018-07-02T17:00:53Z</dcterms:modified>
</cp:coreProperties>
</file>